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5" r:id="rId3"/>
    <p:sldId id="256" r:id="rId4"/>
    <p:sldId id="258" r:id="rId5"/>
    <p:sldId id="259" r:id="rId6"/>
    <p:sldId id="260" r:id="rId7"/>
    <p:sldId id="277" r:id="rId8"/>
    <p:sldId id="266" r:id="rId9"/>
    <p:sldId id="264" r:id="rId10"/>
    <p:sldId id="267" r:id="rId11"/>
    <p:sldId id="268" r:id="rId12"/>
    <p:sldId id="269" r:id="rId13"/>
    <p:sldId id="271" r:id="rId14"/>
    <p:sldId id="272" r:id="rId15"/>
    <p:sldId id="274" r:id="rId16"/>
    <p:sldId id="273" r:id="rId17"/>
    <p:sldId id="275" r:id="rId18"/>
    <p:sldId id="276" r:id="rId19"/>
    <p:sldId id="270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7"/>
  <c:chart>
    <c:title>
      <c:layout/>
    </c:title>
    <c:plotArea>
      <c:layout>
        <c:manualLayout>
          <c:layoutTarget val="inner"/>
          <c:xMode val="edge"/>
          <c:yMode val="edge"/>
          <c:x val="0.15402888693692457"/>
          <c:y val="0.12870942061288934"/>
          <c:w val="0.76151331947759493"/>
          <c:h val="0.6169863086474097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osób</c:v>
                </c:pt>
              </c:strCache>
            </c:strRef>
          </c:tx>
          <c:dLbls>
            <c:showVal val="1"/>
          </c:dLbls>
          <c:cat>
            <c:strRef>
              <c:f>Arkusz1!$A$2:$A$5</c:f>
              <c:strCache>
                <c:ptCount val="4"/>
                <c:pt idx="0">
                  <c:v>a) 2</c:v>
                </c:pt>
                <c:pt idx="1">
                  <c:v>b) 3</c:v>
                </c:pt>
                <c:pt idx="2">
                  <c:v>c) 9</c:v>
                </c:pt>
                <c:pt idx="3">
                  <c:v>d)11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axId val="50456064"/>
        <c:axId val="50457600"/>
      </c:barChart>
      <c:catAx>
        <c:axId val="50456064"/>
        <c:scaling>
          <c:orientation val="minMax"/>
        </c:scaling>
        <c:axPos val="b"/>
        <c:tickLblPos val="nextTo"/>
        <c:crossAx val="50457600"/>
        <c:crosses val="autoZero"/>
        <c:auto val="1"/>
        <c:lblAlgn val="ctr"/>
        <c:lblOffset val="100"/>
      </c:catAx>
      <c:valAx>
        <c:axId val="50457600"/>
        <c:scaling>
          <c:orientation val="minMax"/>
        </c:scaling>
        <c:axPos val="l"/>
        <c:majorGridlines/>
        <c:numFmt formatCode="General" sourceLinked="1"/>
        <c:tickLblPos val="nextTo"/>
        <c:crossAx val="504560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8.5423483881459358E-2"/>
          <c:y val="0"/>
          <c:w val="0.59149262412585968"/>
          <c:h val="0.9016210692881337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osób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a) 4</c:v>
                </c:pt>
                <c:pt idx="1">
                  <c:v>b) 16</c:v>
                </c:pt>
                <c:pt idx="2">
                  <c:v>c) 4</c:v>
                </c:pt>
                <c:pt idx="3">
                  <c:v>d)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  <c:pt idx="1">
                  <c:v>16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osób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a) 2</c:v>
                </c:pt>
                <c:pt idx="1">
                  <c:v>b) 14</c:v>
                </c:pt>
                <c:pt idx="2">
                  <c:v>c) 4</c:v>
                </c:pt>
                <c:pt idx="3">
                  <c:v>d) 5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  <c:pt idx="1">
                  <c:v>14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osób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a) 3</c:v>
                </c:pt>
                <c:pt idx="1">
                  <c:v>b) 7</c:v>
                </c:pt>
                <c:pt idx="2">
                  <c:v>c) 7</c:v>
                </c:pt>
                <c:pt idx="3">
                  <c:v>d) 8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7</c:v>
                </c:pt>
                <c:pt idx="3">
                  <c:v>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osób</c:v>
                </c:pt>
              </c:strCache>
            </c:strRef>
          </c:tx>
          <c:explosion val="25"/>
          <c:cat>
            <c:strRef>
              <c:f>Arkusz1!$A$2:$A$5</c:f>
              <c:strCache>
                <c:ptCount val="2"/>
                <c:pt idx="0">
                  <c:v>mężczyźni 80%</c:v>
                </c:pt>
                <c:pt idx="1">
                  <c:v>kobiety 20%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80</c:v>
                </c:pt>
                <c:pt idx="1">
                  <c:v>20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091147725951227"/>
          <c:y val="0.39385363954588226"/>
          <c:w val="0.20982927476822624"/>
          <c:h val="0.31152795548704221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4"/>
  <c:chart>
    <c:title>
      <c:layout/>
    </c:title>
    <c:plotArea>
      <c:layout>
        <c:manualLayout>
          <c:layoutTarget val="inner"/>
          <c:xMode val="edge"/>
          <c:yMode val="edge"/>
          <c:x val="0.15402888693692468"/>
          <c:y val="0.12870942061288934"/>
          <c:w val="0.76151331947759493"/>
          <c:h val="0.61698630864740978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osób</c:v>
                </c:pt>
              </c:strCache>
            </c:strRef>
          </c:tx>
          <c:dLbls>
            <c:showVal val="1"/>
          </c:dLbls>
          <c:cat>
            <c:strRef>
              <c:f>Arkusz1!$A$2:$A$5</c:f>
              <c:strCache>
                <c:ptCount val="4"/>
                <c:pt idx="0">
                  <c:v>a) 4</c:v>
                </c:pt>
                <c:pt idx="1">
                  <c:v>b) 0</c:v>
                </c:pt>
                <c:pt idx="2">
                  <c:v>c) 4</c:v>
                </c:pt>
                <c:pt idx="3">
                  <c:v>d)2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axId val="96916224"/>
        <c:axId val="96917760"/>
      </c:barChart>
      <c:catAx>
        <c:axId val="96916224"/>
        <c:scaling>
          <c:orientation val="minMax"/>
        </c:scaling>
        <c:axPos val="b"/>
        <c:tickLblPos val="nextTo"/>
        <c:crossAx val="96917760"/>
        <c:crosses val="autoZero"/>
        <c:auto val="1"/>
        <c:lblAlgn val="ctr"/>
        <c:lblOffset val="100"/>
      </c:catAx>
      <c:valAx>
        <c:axId val="96917760"/>
        <c:scaling>
          <c:orientation val="minMax"/>
        </c:scaling>
        <c:axPos val="l"/>
        <c:majorGridlines/>
        <c:numFmt formatCode="General" sourceLinked="1"/>
        <c:tickLblPos val="nextTo"/>
        <c:crossAx val="969162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osób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a) 0</c:v>
                </c:pt>
                <c:pt idx="1">
                  <c:v>b) 9</c:v>
                </c:pt>
                <c:pt idx="2">
                  <c:v>c) 1</c:v>
                </c:pt>
                <c:pt idx="3">
                  <c:v>d) 0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osób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a) 0</c:v>
                </c:pt>
                <c:pt idx="1">
                  <c:v>b) 9</c:v>
                </c:pt>
                <c:pt idx="2">
                  <c:v>c) 1</c:v>
                </c:pt>
                <c:pt idx="3">
                  <c:v>d) 0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osób</c:v>
                </c:pt>
              </c:strCache>
            </c:strRef>
          </c:tx>
          <c:dLbls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a) 2</c:v>
                </c:pt>
                <c:pt idx="1">
                  <c:v>b) 3</c:v>
                </c:pt>
                <c:pt idx="2">
                  <c:v>c) 4</c:v>
                </c:pt>
                <c:pt idx="3">
                  <c:v>d) 1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B82B7-8D3F-4ECC-B711-7272C1E18BA8}" type="datetimeFigureOut">
              <a:rPr lang="pl-PL" smtClean="0"/>
              <a:pPr/>
              <a:t>2011-10-12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F2C30-3920-4E89-A128-93C422B4047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4786322"/>
            <a:ext cx="8001056" cy="1857388"/>
          </a:xfrm>
        </p:spPr>
        <p:txBody>
          <a:bodyPr>
            <a:normAutofit fontScale="92500" lnSpcReduction="10000"/>
          </a:bodyPr>
          <a:lstStyle/>
          <a:p>
            <a:r>
              <a:rPr lang="pl-PL" i="1" dirty="0" smtClean="0">
                <a:solidFill>
                  <a:schemeClr val="tx1"/>
                </a:solidFill>
              </a:rPr>
              <a:t>Projekt edukacyjny wykonany przez Patrycję Drzonek, Zuzannę Gralę, Edytę </a:t>
            </a:r>
            <a:r>
              <a:rPr lang="pl-PL" i="1" dirty="0" err="1" smtClean="0">
                <a:solidFill>
                  <a:schemeClr val="tx1"/>
                </a:solidFill>
              </a:rPr>
              <a:t>Cancygier</a:t>
            </a:r>
            <a:r>
              <a:rPr lang="pl-PL" i="1" dirty="0" smtClean="0">
                <a:solidFill>
                  <a:schemeClr val="tx1"/>
                </a:solidFill>
              </a:rPr>
              <a:t>, Jagodę </a:t>
            </a:r>
            <a:r>
              <a:rPr lang="pl-PL" i="1" dirty="0" err="1" smtClean="0">
                <a:solidFill>
                  <a:schemeClr val="tx1"/>
                </a:solidFill>
              </a:rPr>
              <a:t>Świacką</a:t>
            </a:r>
            <a:r>
              <a:rPr lang="pl-PL" i="1" dirty="0" smtClean="0">
                <a:solidFill>
                  <a:schemeClr val="tx1"/>
                </a:solidFill>
              </a:rPr>
              <a:t>, Szymona Olszewskiego i Tymoteusza </a:t>
            </a:r>
            <a:r>
              <a:rPr lang="pl-PL" i="1" dirty="0" err="1" smtClean="0">
                <a:solidFill>
                  <a:schemeClr val="tx1"/>
                </a:solidFill>
              </a:rPr>
              <a:t>Roczyńskiego</a:t>
            </a:r>
            <a:r>
              <a:rPr lang="pl-PL" i="1" dirty="0">
                <a:solidFill>
                  <a:schemeClr val="tx1"/>
                </a:solidFill>
              </a:rPr>
              <a:t> </a:t>
            </a:r>
            <a:r>
              <a:rPr lang="pl-PL" i="1" dirty="0" smtClean="0">
                <a:solidFill>
                  <a:schemeClr val="tx1"/>
                </a:solidFill>
              </a:rPr>
              <a:t>pod opieką pani Renaty </a:t>
            </a:r>
            <a:r>
              <a:rPr lang="pl-PL" i="1" dirty="0" err="1" smtClean="0">
                <a:solidFill>
                  <a:schemeClr val="tx1"/>
                </a:solidFill>
              </a:rPr>
              <a:t>Pełszyk</a:t>
            </a:r>
            <a:r>
              <a:rPr lang="pl-PL" i="1" dirty="0" smtClean="0">
                <a:solidFill>
                  <a:schemeClr val="tx1"/>
                </a:solidFill>
              </a:rPr>
              <a:t>.</a:t>
            </a:r>
            <a:endParaRPr lang="pl-PL" i="1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51609" y="1"/>
            <a:ext cx="759861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Slang</a:t>
            </a:r>
            <a:r>
              <a:rPr lang="pl-PL" sz="6000" b="1" i="1" dirty="0" smtClean="0"/>
              <a:t> </a:t>
            </a:r>
            <a:r>
              <a:rPr lang="pl-PL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r>
              <a:rPr lang="pl-PL" sz="6000" b="1" i="1" dirty="0" smtClean="0"/>
              <a:t> </a:t>
            </a:r>
            <a:r>
              <a:rPr lang="pl-PL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przestrzeni</a:t>
            </a:r>
            <a:r>
              <a:rPr lang="pl-PL" sz="6000" b="1" i="1" dirty="0" smtClean="0"/>
              <a:t> </a:t>
            </a:r>
            <a:r>
              <a:rPr lang="pl-PL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lat</a:t>
            </a:r>
            <a:endParaRPr lang="pl-PL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marL="514350" lvl="1" indent="-514350" algn="l">
              <a:buAutoNum type="alphaLcParenR"/>
            </a:pPr>
            <a:r>
              <a:rPr lang="pl-PL" sz="3000" dirty="0" smtClean="0">
                <a:solidFill>
                  <a:schemeClr val="tx1"/>
                </a:solidFill>
              </a:rPr>
              <a:t>Internet</a:t>
            </a:r>
          </a:p>
          <a:p>
            <a:pPr marL="514350" lvl="1" indent="-514350" algn="l">
              <a:buFont typeface="Arial" pitchFamily="34" charset="0"/>
              <a:buAutoNum type="alphaLcParenR"/>
            </a:pPr>
            <a:r>
              <a:rPr lang="pl-PL" sz="3000" dirty="0" smtClean="0">
                <a:solidFill>
                  <a:schemeClr val="tx1"/>
                </a:solidFill>
              </a:rPr>
              <a:t>Znajomi</a:t>
            </a:r>
          </a:p>
          <a:p>
            <a:pPr marL="514350" lvl="1" indent="-514350" algn="l">
              <a:buFont typeface="Arial" pitchFamily="34" charset="0"/>
              <a:buAutoNum type="alphaLcParenR"/>
            </a:pPr>
            <a:r>
              <a:rPr lang="pl-PL" sz="3000" dirty="0" smtClean="0">
                <a:solidFill>
                  <a:schemeClr val="tx1"/>
                </a:solidFill>
              </a:rPr>
              <a:t>Języki obce</a:t>
            </a:r>
          </a:p>
          <a:p>
            <a:pPr marL="514350" lvl="1" indent="-514350" algn="l">
              <a:buAutoNum type="alphaLcParenR"/>
            </a:pPr>
            <a:r>
              <a:rPr lang="pl-PL" sz="3000" dirty="0" smtClean="0">
                <a:solidFill>
                  <a:schemeClr val="tx1"/>
                </a:solidFill>
              </a:rPr>
              <a:t>Mój region</a:t>
            </a:r>
          </a:p>
          <a:p>
            <a:endParaRPr lang="pl-PL" sz="1800" dirty="0"/>
          </a:p>
        </p:txBody>
      </p:sp>
      <p:sp>
        <p:nvSpPr>
          <p:cNvPr id="5" name="Prostokąt 4"/>
          <p:cNvSpPr/>
          <p:nvPr/>
        </p:nvSpPr>
        <p:spPr>
          <a:xfrm>
            <a:off x="1337201" y="214290"/>
            <a:ext cx="62744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Skąd pochodzi slang?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30480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5" grpId="0" build="allAtOnce"/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tytuł 7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6400800" cy="175260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lphaLcParenR"/>
            </a:pPr>
            <a:r>
              <a:rPr lang="pl-PL" sz="2400" dirty="0" smtClean="0">
                <a:solidFill>
                  <a:schemeClr val="tx1"/>
                </a:solidFill>
              </a:rPr>
              <a:t> Miejsce zamieszkania</a:t>
            </a:r>
          </a:p>
          <a:p>
            <a:pPr marL="457200" indent="-457200" algn="l">
              <a:buAutoNum type="alphaLcParenR"/>
            </a:pPr>
            <a:r>
              <a:rPr lang="pl-PL" sz="2400" dirty="0" smtClean="0">
                <a:solidFill>
                  <a:schemeClr val="tx1"/>
                </a:solidFill>
              </a:rPr>
              <a:t> Otaczający mnie ludzie</a:t>
            </a:r>
          </a:p>
          <a:p>
            <a:pPr lvl="1" indent="-457200" algn="l"/>
            <a:r>
              <a:rPr lang="pl-PL" sz="2400" dirty="0" smtClean="0">
                <a:solidFill>
                  <a:schemeClr val="tx1"/>
                </a:solidFill>
              </a:rPr>
              <a:t>c)     Wiek, płeć</a:t>
            </a:r>
          </a:p>
          <a:p>
            <a:pPr marL="457200" indent="-457200" algn="l"/>
            <a:r>
              <a:rPr lang="pl-PL" sz="2400" dirty="0" smtClean="0">
                <a:solidFill>
                  <a:schemeClr val="tx1"/>
                </a:solidFill>
              </a:rPr>
              <a:t>d)     Coś innego</a:t>
            </a:r>
            <a:endParaRPr lang="pl-PL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4294967295"/>
          </p:nvPr>
        </p:nvGraphicFramePr>
        <p:xfrm>
          <a:off x="3214688" y="2571750"/>
          <a:ext cx="5929312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1165714" y="428604"/>
            <a:ext cx="6617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Od czego zależy slang?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Graphic spid="6" grpId="0">
        <p:bldAsOne/>
      </p:bldGraphic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marL="0" lvl="1" algn="l"/>
            <a:r>
              <a:rPr lang="pl-PL" sz="2600" dirty="0" smtClean="0">
                <a:solidFill>
                  <a:schemeClr val="tx1"/>
                </a:solidFill>
              </a:rPr>
              <a:t>a) Tak</a:t>
            </a:r>
          </a:p>
          <a:p>
            <a:pPr marL="0" lvl="1" algn="l"/>
            <a:r>
              <a:rPr lang="pl-PL" sz="2600" dirty="0" smtClean="0">
                <a:solidFill>
                  <a:schemeClr val="tx1"/>
                </a:solidFill>
              </a:rPr>
              <a:t>b) Definitywnie nie</a:t>
            </a:r>
          </a:p>
          <a:p>
            <a:pPr marL="0" lvl="1" algn="l"/>
            <a:r>
              <a:rPr lang="pl-PL" sz="2600" dirty="0" smtClean="0">
                <a:solidFill>
                  <a:schemeClr val="tx1"/>
                </a:solidFill>
              </a:rPr>
              <a:t>c) Niektóre</a:t>
            </a:r>
          </a:p>
          <a:p>
            <a:pPr marL="0" lvl="1" algn="l"/>
            <a:r>
              <a:rPr lang="pl-PL" sz="2600" dirty="0" smtClean="0">
                <a:solidFill>
                  <a:schemeClr val="tx1"/>
                </a:solidFill>
              </a:rPr>
              <a:t>d) Zależy od kontekstu</a:t>
            </a:r>
          </a:p>
          <a:p>
            <a:pPr marL="0" lvl="1" algn="l"/>
            <a:endParaRPr lang="pl-PL" dirty="0" smtClean="0"/>
          </a:p>
          <a:p>
            <a:pPr algn="l"/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4294967295"/>
          </p:nvPr>
        </p:nvGraphicFramePr>
        <p:xfrm>
          <a:off x="3500438" y="3089275"/>
          <a:ext cx="5643562" cy="376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519518" y="357166"/>
            <a:ext cx="7481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Czy wulgaryzmy to slang?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Graphic spid="5" grpId="0">
        <p:bldAsOne/>
      </p:bldGraphic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71462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CIEKAWOSTKI</a:t>
            </a:r>
            <a:endParaRPr lang="pl-PL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Dlaczego Szczecin nie ma gwary?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Ponieważ:</a:t>
            </a:r>
          </a:p>
          <a:p>
            <a:pPr>
              <a:buNone/>
            </a:pPr>
            <a:r>
              <a:rPr lang="pl-PL" dirty="0" smtClean="0"/>
              <a:t>	-  większość mieszkańców Szczecina to ludność napływowa</a:t>
            </a:r>
          </a:p>
          <a:p>
            <a:pPr>
              <a:buNone/>
            </a:pPr>
            <a:r>
              <a:rPr lang="pl-PL" dirty="0" smtClean="0"/>
              <a:t>	- Szczecin przez wiele lat był miastem należącym </a:t>
            </a:r>
            <a:r>
              <a:rPr lang="pl-PL" smtClean="0"/>
              <a:t>do Niemiec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Jakim słowem ludzie często zamieniają wyraz kochać?!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sz="4800" dirty="0" err="1" smtClean="0"/>
              <a:t>Loffciać</a:t>
            </a:r>
            <a:endParaRPr lang="pl-PL" sz="4800" dirty="0" smtClean="0"/>
          </a:p>
          <a:p>
            <a:pPr>
              <a:buFontTx/>
              <a:buChar char="-"/>
            </a:pPr>
            <a:r>
              <a:rPr lang="pl-PL" sz="4800" dirty="0" smtClean="0"/>
              <a:t>Wielbić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Jakim słowem ludzie często zamieniają wyraz wstyd?!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6000" dirty="0" smtClean="0"/>
              <a:t>siara</a:t>
            </a:r>
          </a:p>
          <a:p>
            <a:pPr>
              <a:buFontTx/>
              <a:buChar char="-"/>
            </a:pPr>
            <a:r>
              <a:rPr lang="pl-PL" sz="6000" dirty="0" smtClean="0"/>
              <a:t>wiocha</a:t>
            </a:r>
          </a:p>
          <a:p>
            <a:pPr>
              <a:buFontTx/>
              <a:buChar char="-"/>
            </a:pPr>
            <a:r>
              <a:rPr lang="pl-PL" sz="6000" dirty="0" smtClean="0"/>
              <a:t>żenada</a:t>
            </a:r>
            <a:endParaRPr lang="pl-PL" sz="6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Jakim słowem ludzie często zamieniają wyraz cudownie?!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err="1" smtClean="0"/>
              <a:t>zaje***cie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err="1" smtClean="0"/>
              <a:t>smerfastycznie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super</a:t>
            </a:r>
          </a:p>
          <a:p>
            <a:pPr>
              <a:buFontTx/>
              <a:buChar char="-"/>
            </a:pPr>
            <a:r>
              <a:rPr lang="pl-PL" dirty="0" smtClean="0"/>
              <a:t>wspaniale</a:t>
            </a:r>
          </a:p>
          <a:p>
            <a:pPr>
              <a:buFontTx/>
              <a:buChar char="-"/>
            </a:pPr>
            <a:r>
              <a:rPr lang="pl-PL" dirty="0" smtClean="0"/>
              <a:t>bosko</a:t>
            </a:r>
          </a:p>
          <a:p>
            <a:pPr>
              <a:buFontTx/>
              <a:buChar char="-"/>
            </a:pPr>
            <a:r>
              <a:rPr lang="pl-PL" dirty="0" err="1" smtClean="0"/>
              <a:t>zajefajnie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err="1" smtClean="0"/>
              <a:t>wyjebongo</a:t>
            </a: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Jakim słowem ludzie często zamieniają wyraz pełnoletni?!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sz="4800" dirty="0" smtClean="0"/>
              <a:t>duży</a:t>
            </a:r>
          </a:p>
          <a:p>
            <a:pPr>
              <a:buFontTx/>
              <a:buChar char="-"/>
            </a:pPr>
            <a:r>
              <a:rPr lang="pl-PL" sz="4800" dirty="0" smtClean="0"/>
              <a:t>stary</a:t>
            </a:r>
          </a:p>
          <a:p>
            <a:pPr>
              <a:buFontTx/>
              <a:buChar char="-"/>
            </a:pPr>
            <a:r>
              <a:rPr lang="pl-PL" sz="4800" dirty="0" smtClean="0"/>
              <a:t>dorosły</a:t>
            </a:r>
          </a:p>
          <a:p>
            <a:pPr>
              <a:buFontTx/>
              <a:buChar char="-"/>
            </a:pPr>
            <a:r>
              <a:rPr lang="pl-PL" sz="4800" dirty="0" smtClean="0"/>
              <a:t>uprawniony</a:t>
            </a:r>
          </a:p>
          <a:p>
            <a:pPr>
              <a:buFontTx/>
              <a:buChar char="-"/>
            </a:pPr>
            <a:r>
              <a:rPr lang="pl-PL" sz="4800" dirty="0" smtClean="0"/>
              <a:t>alkoholik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Dziękujemy za obejrzenie naszej prezentacji i wysłuchanie nas !!!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" y="2967335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2800" dirty="0" smtClean="0"/>
              <a:t>Szczególne podziękowania dla naszej pani opiekun, która zawsze miała dla nas czas i zawsze mogliśmy liczyć na jej cenne rady, aby nasz projekt stał się lepszy.</a:t>
            </a:r>
            <a:endParaRPr lang="pl-PL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910900" y="285728"/>
            <a:ext cx="4841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 to jest slang?</a:t>
            </a:r>
          </a:p>
        </p:txBody>
      </p:sp>
      <p:graphicFrame>
        <p:nvGraphicFramePr>
          <p:cNvPr id="6" name="Wykres 5"/>
          <p:cNvGraphicFramePr/>
          <p:nvPr/>
        </p:nvGraphicFramePr>
        <p:xfrm>
          <a:off x="4571968" y="3429000"/>
          <a:ext cx="457203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sz="2400" dirty="0" smtClean="0"/>
              <a:t>Quiz (25 osób biorących udział-młodzież) </a:t>
            </a:r>
          </a:p>
          <a:p>
            <a:pPr marL="342900" lvl="1" indent="-342900">
              <a:buAutoNum type="alphaLcParenR"/>
            </a:pPr>
            <a:r>
              <a:rPr lang="pl-PL" sz="1800" dirty="0" smtClean="0"/>
              <a:t>Swoista </a:t>
            </a:r>
            <a:r>
              <a:rPr lang="pl-PL" sz="1800" dirty="0"/>
              <a:t>odmiana potocznego języka ogólnonarodowego oparta na odrębności    </a:t>
            </a:r>
            <a:r>
              <a:rPr lang="pl-PL" sz="1800" dirty="0" smtClean="0"/>
              <a:t>środowiskowej</a:t>
            </a:r>
          </a:p>
          <a:p>
            <a:pPr marL="342900" lvl="1" indent="-342900">
              <a:buFont typeface="Arial" pitchFamily="34" charset="0"/>
              <a:buAutoNum type="alphaLcParenR"/>
            </a:pPr>
            <a:r>
              <a:rPr lang="pl-PL" sz="1800" dirty="0"/>
              <a:t>Nie wiem</a:t>
            </a:r>
          </a:p>
          <a:p>
            <a:pPr marL="342900" lvl="1" indent="-342900">
              <a:buFont typeface="Arial" pitchFamily="34" charset="0"/>
              <a:buAutoNum type="alphaLcParenR"/>
            </a:pPr>
            <a:r>
              <a:rPr lang="pl-PL" sz="1800" dirty="0"/>
              <a:t>Potoczna mowa używana przez różnych ludzi</a:t>
            </a:r>
          </a:p>
          <a:p>
            <a:pPr marL="342900" lvl="1" indent="-342900">
              <a:buAutoNum type="alphaLcParenR" startAt="4"/>
            </a:pPr>
            <a:r>
              <a:rPr lang="pl-PL" sz="1800" dirty="0" smtClean="0"/>
              <a:t>Potoczna</a:t>
            </a:r>
            <a:r>
              <a:rPr lang="pl-PL" sz="1800" dirty="0"/>
              <a:t>, niekonwencjonalna odmiana języka, </a:t>
            </a:r>
            <a:endParaRPr lang="pl-PL" sz="1800" dirty="0" smtClean="0"/>
          </a:p>
          <a:p>
            <a:pPr marL="342900" lvl="1" indent="-342900">
              <a:buNone/>
            </a:pPr>
            <a:r>
              <a:rPr lang="pl-PL" sz="1800" dirty="0" smtClean="0"/>
              <a:t>     nacechowana </a:t>
            </a:r>
            <a:r>
              <a:rPr lang="pl-PL" sz="1800" dirty="0"/>
              <a:t>ekspresywnością, </a:t>
            </a:r>
            <a:endParaRPr lang="pl-PL" sz="1800" dirty="0" smtClean="0"/>
          </a:p>
          <a:p>
            <a:pPr marL="342900" lvl="1" indent="-342900">
              <a:buNone/>
            </a:pPr>
            <a:r>
              <a:rPr lang="pl-PL" sz="1800" dirty="0" smtClean="0"/>
              <a:t>    nie </a:t>
            </a:r>
            <a:r>
              <a:rPr lang="pl-PL" sz="1800" dirty="0"/>
              <a:t>podlegająca ścisłym normom języka </a:t>
            </a:r>
            <a:endParaRPr lang="pl-PL" sz="1800" dirty="0" smtClean="0"/>
          </a:p>
          <a:p>
            <a:pPr marL="342900" lvl="1" indent="-342900">
              <a:buNone/>
            </a:pPr>
            <a:r>
              <a:rPr lang="pl-PL" sz="1800" dirty="0" smtClean="0"/>
              <a:t>    literackiego</a:t>
            </a:r>
            <a:r>
              <a:rPr lang="pl-PL" sz="1800" dirty="0"/>
              <a:t>; odpowiednik gwary miejskiej.</a:t>
            </a:r>
          </a:p>
          <a:p>
            <a:pPr>
              <a:buNone/>
            </a:pPr>
            <a:endParaRPr lang="pl-PL" sz="2400" dirty="0" smtClean="0"/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endParaRPr lang="pl-PL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Graphic spid="6" grpId="0">
        <p:bldAsOne/>
      </p:bldGraphic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marL="514350" lvl="1" indent="-514350" algn="l">
              <a:buAutoNum type="alphaLcParenR"/>
            </a:pPr>
            <a:r>
              <a:rPr lang="pl-PL" sz="3000" dirty="0" smtClean="0">
                <a:solidFill>
                  <a:schemeClr val="tx1"/>
                </a:solidFill>
              </a:rPr>
              <a:t>Internet</a:t>
            </a:r>
          </a:p>
          <a:p>
            <a:pPr marL="514350" lvl="1" indent="-514350" algn="l">
              <a:buFont typeface="Arial" pitchFamily="34" charset="0"/>
              <a:buAutoNum type="alphaLcParenR"/>
            </a:pPr>
            <a:r>
              <a:rPr lang="pl-PL" sz="3000" dirty="0" smtClean="0">
                <a:solidFill>
                  <a:schemeClr val="tx1"/>
                </a:solidFill>
              </a:rPr>
              <a:t>Znajomi</a:t>
            </a:r>
          </a:p>
          <a:p>
            <a:pPr marL="514350" lvl="1" indent="-514350" algn="l">
              <a:buFont typeface="Arial" pitchFamily="34" charset="0"/>
              <a:buAutoNum type="alphaLcParenR"/>
            </a:pPr>
            <a:r>
              <a:rPr lang="pl-PL" sz="3000" dirty="0" smtClean="0">
                <a:solidFill>
                  <a:schemeClr val="tx1"/>
                </a:solidFill>
              </a:rPr>
              <a:t>Języki obce</a:t>
            </a:r>
          </a:p>
          <a:p>
            <a:pPr marL="514350" lvl="1" indent="-514350" algn="l">
              <a:buAutoNum type="alphaLcParenR"/>
            </a:pPr>
            <a:r>
              <a:rPr lang="pl-PL" sz="3000" dirty="0" smtClean="0">
                <a:solidFill>
                  <a:schemeClr val="tx1"/>
                </a:solidFill>
              </a:rPr>
              <a:t>Mój region</a:t>
            </a:r>
          </a:p>
          <a:p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4294967295"/>
          </p:nvPr>
        </p:nvGraphicFramePr>
        <p:xfrm>
          <a:off x="3214688" y="2357438"/>
          <a:ext cx="5929312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337201" y="214290"/>
            <a:ext cx="62744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Skąd pochodzi slang?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Graphic spid="4" grpId="0">
        <p:bldAsOne/>
      </p:bldGraphic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tytuł 7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6400800" cy="175260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lphaLcParenR"/>
            </a:pPr>
            <a:r>
              <a:rPr lang="pl-PL" sz="2400" dirty="0" smtClean="0">
                <a:solidFill>
                  <a:schemeClr val="tx1"/>
                </a:solidFill>
              </a:rPr>
              <a:t> Miejsce zamieszkania</a:t>
            </a:r>
          </a:p>
          <a:p>
            <a:pPr marL="457200" indent="-457200" algn="l">
              <a:buAutoNum type="alphaLcParenR"/>
            </a:pPr>
            <a:r>
              <a:rPr lang="pl-PL" sz="2400" dirty="0" smtClean="0">
                <a:solidFill>
                  <a:schemeClr val="tx1"/>
                </a:solidFill>
              </a:rPr>
              <a:t> Otaczający mnie ludzie</a:t>
            </a:r>
          </a:p>
          <a:p>
            <a:pPr lvl="1" indent="-457200" algn="l"/>
            <a:r>
              <a:rPr lang="pl-PL" sz="2400" dirty="0" smtClean="0">
                <a:solidFill>
                  <a:schemeClr val="tx1"/>
                </a:solidFill>
              </a:rPr>
              <a:t>c)     Wiek, płeć</a:t>
            </a:r>
          </a:p>
          <a:p>
            <a:pPr marL="457200" indent="-457200" algn="l"/>
            <a:r>
              <a:rPr lang="pl-PL" sz="2400" dirty="0" smtClean="0">
                <a:solidFill>
                  <a:schemeClr val="tx1"/>
                </a:solidFill>
              </a:rPr>
              <a:t>d)     Coś innego</a:t>
            </a:r>
            <a:endParaRPr lang="pl-PL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4294967295"/>
          </p:nvPr>
        </p:nvGraphicFramePr>
        <p:xfrm>
          <a:off x="3214688" y="2571750"/>
          <a:ext cx="5929312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1165714" y="428604"/>
            <a:ext cx="6617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Od czego zależy slang?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Graphic spid="6" grpId="0">
        <p:bldAsOne/>
      </p:bldGraphic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marL="0" lvl="1" algn="l"/>
            <a:r>
              <a:rPr lang="pl-PL" sz="2600" dirty="0" smtClean="0">
                <a:solidFill>
                  <a:schemeClr val="tx1"/>
                </a:solidFill>
              </a:rPr>
              <a:t>a) Tak</a:t>
            </a:r>
          </a:p>
          <a:p>
            <a:pPr marL="0" lvl="1" algn="l"/>
            <a:r>
              <a:rPr lang="pl-PL" sz="2600" dirty="0" smtClean="0">
                <a:solidFill>
                  <a:schemeClr val="tx1"/>
                </a:solidFill>
              </a:rPr>
              <a:t>b) Definitywnie nie</a:t>
            </a:r>
          </a:p>
          <a:p>
            <a:pPr marL="0" lvl="1" algn="l"/>
            <a:r>
              <a:rPr lang="pl-PL" sz="2600" dirty="0" smtClean="0">
                <a:solidFill>
                  <a:schemeClr val="tx1"/>
                </a:solidFill>
              </a:rPr>
              <a:t>c) Niektóre</a:t>
            </a:r>
          </a:p>
          <a:p>
            <a:pPr marL="0" lvl="1" algn="l"/>
            <a:r>
              <a:rPr lang="pl-PL" sz="2600" dirty="0" smtClean="0">
                <a:solidFill>
                  <a:schemeClr val="tx1"/>
                </a:solidFill>
              </a:rPr>
              <a:t>d) Zależy od kontekstu</a:t>
            </a:r>
          </a:p>
          <a:p>
            <a:pPr marL="0" lvl="1" algn="l"/>
            <a:endParaRPr lang="pl-PL" dirty="0" smtClean="0"/>
          </a:p>
          <a:p>
            <a:pPr algn="l"/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4294967295"/>
          </p:nvPr>
        </p:nvGraphicFramePr>
        <p:xfrm>
          <a:off x="3500438" y="3089275"/>
          <a:ext cx="5643562" cy="376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519518" y="357166"/>
            <a:ext cx="7481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Czy wulgaryzmy to slang?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Graphic spid="5" grpId="0">
        <p:bldAsOne/>
      </p:bldGraphic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03474" cy="448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1187624" y="332656"/>
            <a:ext cx="6043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Podział procentowy: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475656" y="2204864"/>
            <a:ext cx="59046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DOROŚLI</a:t>
            </a:r>
            <a:endParaRPr lang="pl-PL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910900" y="285728"/>
            <a:ext cx="4841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 to jest slang?</a:t>
            </a:r>
          </a:p>
        </p:txBody>
      </p:sp>
      <p:graphicFrame>
        <p:nvGraphicFramePr>
          <p:cNvPr id="6" name="Wykres 5"/>
          <p:cNvGraphicFramePr/>
          <p:nvPr/>
        </p:nvGraphicFramePr>
        <p:xfrm>
          <a:off x="4571968" y="3429000"/>
          <a:ext cx="457203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sz="2400" dirty="0" smtClean="0"/>
              <a:t>Quiz (10 osób biorących udział-dorośli) </a:t>
            </a:r>
          </a:p>
          <a:p>
            <a:pPr marL="342900" lvl="1" indent="-342900">
              <a:buAutoNum type="alphaLcParenR"/>
            </a:pPr>
            <a:r>
              <a:rPr lang="pl-PL" sz="1800" dirty="0" smtClean="0"/>
              <a:t>Swoista </a:t>
            </a:r>
            <a:r>
              <a:rPr lang="pl-PL" sz="1800" dirty="0"/>
              <a:t>odmiana potocznego języka ogólnonarodowego oparta na odrębności    </a:t>
            </a:r>
            <a:r>
              <a:rPr lang="pl-PL" sz="1800" dirty="0" smtClean="0"/>
              <a:t>środowiskowej</a:t>
            </a:r>
          </a:p>
          <a:p>
            <a:pPr marL="342900" lvl="1" indent="-342900">
              <a:buFont typeface="Arial" pitchFamily="34" charset="0"/>
              <a:buAutoNum type="alphaLcParenR"/>
            </a:pPr>
            <a:r>
              <a:rPr lang="pl-PL" sz="1800" dirty="0"/>
              <a:t>Nie wiem</a:t>
            </a:r>
          </a:p>
          <a:p>
            <a:pPr marL="342900" lvl="1" indent="-342900">
              <a:buFont typeface="Arial" pitchFamily="34" charset="0"/>
              <a:buAutoNum type="alphaLcParenR"/>
            </a:pPr>
            <a:r>
              <a:rPr lang="pl-PL" sz="1800" dirty="0"/>
              <a:t>Potoczna mowa używana przez różnych ludzi</a:t>
            </a:r>
          </a:p>
          <a:p>
            <a:pPr marL="342900" lvl="1" indent="-342900">
              <a:buAutoNum type="alphaLcParenR" startAt="4"/>
            </a:pPr>
            <a:r>
              <a:rPr lang="pl-PL" sz="1800" dirty="0" smtClean="0"/>
              <a:t>Potoczna</a:t>
            </a:r>
            <a:r>
              <a:rPr lang="pl-PL" sz="1800" dirty="0"/>
              <a:t>, niekonwencjonalna odmiana języka, </a:t>
            </a:r>
            <a:endParaRPr lang="pl-PL" sz="1800" dirty="0" smtClean="0"/>
          </a:p>
          <a:p>
            <a:pPr marL="342900" lvl="1" indent="-342900">
              <a:buNone/>
            </a:pPr>
            <a:r>
              <a:rPr lang="pl-PL" sz="1800" dirty="0" smtClean="0"/>
              <a:t>     nacechowana </a:t>
            </a:r>
            <a:r>
              <a:rPr lang="pl-PL" sz="1800" dirty="0"/>
              <a:t>ekspresywnością, </a:t>
            </a:r>
            <a:endParaRPr lang="pl-PL" sz="1800" dirty="0" smtClean="0"/>
          </a:p>
          <a:p>
            <a:pPr marL="342900" lvl="1" indent="-342900">
              <a:buNone/>
            </a:pPr>
            <a:r>
              <a:rPr lang="pl-PL" sz="1800" dirty="0" smtClean="0"/>
              <a:t>    nie </a:t>
            </a:r>
            <a:r>
              <a:rPr lang="pl-PL" sz="1800" dirty="0"/>
              <a:t>podlegająca ścisłym normom języka </a:t>
            </a:r>
            <a:endParaRPr lang="pl-PL" sz="1800" dirty="0" smtClean="0"/>
          </a:p>
          <a:p>
            <a:pPr marL="342900" lvl="1" indent="-342900">
              <a:buNone/>
            </a:pPr>
            <a:r>
              <a:rPr lang="pl-PL" sz="1800" dirty="0" smtClean="0"/>
              <a:t>    literackiego</a:t>
            </a:r>
            <a:r>
              <a:rPr lang="pl-PL" sz="1800" dirty="0"/>
              <a:t>; odpowiednik gwary miejskiej.</a:t>
            </a:r>
          </a:p>
          <a:p>
            <a:pPr>
              <a:buNone/>
            </a:pPr>
            <a:endParaRPr lang="pl-PL" sz="2400" dirty="0" smtClean="0"/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endParaRPr lang="pl-PL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Graphic spid="6" grpId="0">
        <p:bldAsOne/>
      </p:bldGraphic>
      <p:bldP spid="8" grpId="0" build="allAtOnce"/>
    </p:bldLst>
  </p:timing>
</p:sld>
</file>

<file path=ppt/theme/theme1.xml><?xml version="1.0" encoding="utf-8"?>
<a:theme xmlns:a="http://schemas.openxmlformats.org/drawingml/2006/main" name="Motyw pakietu Office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345</Words>
  <Application>Microsoft Office PowerPoint</Application>
  <PresentationFormat>Pokaz na ekranie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Dlaczego Szczecin nie ma gwary?</vt:lpstr>
      <vt:lpstr>Jakim słowem ludzie często zamieniają wyraz kochać?!</vt:lpstr>
      <vt:lpstr>Jakim słowem ludzie często zamieniają wyraz wstyd?!</vt:lpstr>
      <vt:lpstr>Jakim słowem ludzie często zamieniają wyraz cudownie?!</vt:lpstr>
      <vt:lpstr>Jakim słowem ludzie często zamieniają wyraz pełnoletni?!</vt:lpstr>
      <vt:lpstr>Slajd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aolszewski</dc:creator>
  <cp:lastModifiedBy>aolszewski</cp:lastModifiedBy>
  <cp:revision>36</cp:revision>
  <dcterms:created xsi:type="dcterms:W3CDTF">2011-10-08T19:03:39Z</dcterms:created>
  <dcterms:modified xsi:type="dcterms:W3CDTF">2011-10-12T18:40:41Z</dcterms:modified>
</cp:coreProperties>
</file>